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53.JPG" ContentType="image/jpeg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2.xml" ContentType="application/vnd.openxmlformats-officedocument.drawingml.chart+xml"/>
  <Override PartName="/ppt/notesSlides/notesSlide48.xml" ContentType="application/vnd.openxmlformats-officedocument.presentationml.notesSlide+xml"/>
  <Override PartName="/ppt/charts/chart3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4.xml" ContentType="application/vnd.openxmlformats-officedocument.drawingml.chart+xml"/>
  <Override PartName="/ppt/notesSlides/notesSlide51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charts/chart7.xml" ContentType="application/vnd.openxmlformats-officedocument.drawingml.chart+xml"/>
  <Override PartName="/ppt/notesSlides/notesSlide105.xml" ContentType="application/vnd.openxmlformats-officedocument.presentationml.notesSlide+xml"/>
  <Override PartName="/ppt/charts/chart8.xml" ContentType="application/vnd.openxmlformats-officedocument.drawingml.chart+xml"/>
  <Override PartName="/ppt/notesSlides/notesSlide106.xml" ContentType="application/vnd.openxmlformats-officedocument.presentationml.notesSlide+xml"/>
  <Override PartName="/ppt/charts/chart9.xml" ContentType="application/vnd.openxmlformats-officedocument.drawingml.chart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55"/>
  </p:notesMasterIdLst>
  <p:handoutMasterIdLst>
    <p:handoutMasterId r:id="rId156"/>
  </p:handoutMasterIdLst>
  <p:sldIdLst>
    <p:sldId id="256" r:id="rId2"/>
    <p:sldId id="579" r:id="rId3"/>
    <p:sldId id="580" r:id="rId4"/>
    <p:sldId id="587" r:id="rId5"/>
    <p:sldId id="582" r:id="rId6"/>
    <p:sldId id="662" r:id="rId7"/>
    <p:sldId id="658" r:id="rId8"/>
    <p:sldId id="659" r:id="rId9"/>
    <p:sldId id="668" r:id="rId10"/>
    <p:sldId id="656" r:id="rId11"/>
    <p:sldId id="671" r:id="rId12"/>
    <p:sldId id="657" r:id="rId13"/>
    <p:sldId id="643" r:id="rId14"/>
    <p:sldId id="646" r:id="rId15"/>
    <p:sldId id="647" r:id="rId16"/>
    <p:sldId id="648" r:id="rId17"/>
    <p:sldId id="583" r:id="rId18"/>
    <p:sldId id="688" r:id="rId19"/>
    <p:sldId id="690" r:id="rId20"/>
    <p:sldId id="691" r:id="rId21"/>
    <p:sldId id="692" r:id="rId22"/>
    <p:sldId id="682" r:id="rId23"/>
    <p:sldId id="683" r:id="rId24"/>
    <p:sldId id="693" r:id="rId25"/>
    <p:sldId id="695" r:id="rId26"/>
    <p:sldId id="686" r:id="rId27"/>
    <p:sldId id="698" r:id="rId28"/>
    <p:sldId id="584" r:id="rId29"/>
    <p:sldId id="588" r:id="rId30"/>
    <p:sldId id="589" r:id="rId31"/>
    <p:sldId id="593" r:id="rId32"/>
    <p:sldId id="590" r:id="rId33"/>
    <p:sldId id="591" r:id="rId34"/>
    <p:sldId id="612" r:id="rId35"/>
    <p:sldId id="592" r:id="rId36"/>
    <p:sldId id="594" r:id="rId37"/>
    <p:sldId id="595" r:id="rId38"/>
    <p:sldId id="596" r:id="rId39"/>
    <p:sldId id="597" r:id="rId40"/>
    <p:sldId id="598" r:id="rId41"/>
    <p:sldId id="600" r:id="rId42"/>
    <p:sldId id="601" r:id="rId43"/>
    <p:sldId id="602" r:id="rId44"/>
    <p:sldId id="603" r:id="rId45"/>
    <p:sldId id="604" r:id="rId46"/>
    <p:sldId id="605" r:id="rId47"/>
    <p:sldId id="606" r:id="rId48"/>
    <p:sldId id="607" r:id="rId49"/>
    <p:sldId id="608" r:id="rId50"/>
    <p:sldId id="609" r:id="rId51"/>
    <p:sldId id="610" r:id="rId52"/>
    <p:sldId id="611" r:id="rId53"/>
    <p:sldId id="586" r:id="rId54"/>
    <p:sldId id="613" r:id="rId55"/>
    <p:sldId id="614" r:id="rId56"/>
    <p:sldId id="615" r:id="rId57"/>
    <p:sldId id="616" r:id="rId58"/>
    <p:sldId id="617" r:id="rId59"/>
    <p:sldId id="619" r:id="rId60"/>
    <p:sldId id="620" r:id="rId61"/>
    <p:sldId id="621" r:id="rId62"/>
    <p:sldId id="622" r:id="rId63"/>
    <p:sldId id="623" r:id="rId64"/>
    <p:sldId id="642" r:id="rId65"/>
    <p:sldId id="640" r:id="rId66"/>
    <p:sldId id="639" r:id="rId67"/>
    <p:sldId id="624" r:id="rId68"/>
    <p:sldId id="625" r:id="rId69"/>
    <p:sldId id="636" r:id="rId70"/>
    <p:sldId id="703" r:id="rId71"/>
    <p:sldId id="626" r:id="rId72"/>
    <p:sldId id="628" r:id="rId73"/>
    <p:sldId id="629" r:id="rId74"/>
    <p:sldId id="630" r:id="rId75"/>
    <p:sldId id="631" r:id="rId76"/>
    <p:sldId id="635" r:id="rId77"/>
    <p:sldId id="637" r:id="rId78"/>
    <p:sldId id="633" r:id="rId79"/>
    <p:sldId id="634" r:id="rId80"/>
    <p:sldId id="585" r:id="rId81"/>
    <p:sldId id="706" r:id="rId82"/>
    <p:sldId id="705" r:id="rId83"/>
    <p:sldId id="704" r:id="rId84"/>
    <p:sldId id="707" r:id="rId85"/>
    <p:sldId id="515" r:id="rId86"/>
    <p:sldId id="710" r:id="rId87"/>
    <p:sldId id="709" r:id="rId88"/>
    <p:sldId id="708" r:id="rId89"/>
    <p:sldId id="711" r:id="rId90"/>
    <p:sldId id="309" r:id="rId91"/>
    <p:sldId id="334" r:id="rId92"/>
    <p:sldId id="669" r:id="rId93"/>
    <p:sldId id="670" r:id="rId94"/>
    <p:sldId id="673" r:id="rId95"/>
    <p:sldId id="674" r:id="rId96"/>
    <p:sldId id="641" r:id="rId97"/>
    <p:sldId id="563" r:id="rId98"/>
    <p:sldId id="531" r:id="rId99"/>
    <p:sldId id="532" r:id="rId100"/>
    <p:sldId id="560" r:id="rId101"/>
    <p:sldId id="530" r:id="rId102"/>
    <p:sldId id="566" r:id="rId103"/>
    <p:sldId id="567" r:id="rId104"/>
    <p:sldId id="568" r:id="rId105"/>
    <p:sldId id="712" r:id="rId106"/>
    <p:sldId id="569" r:id="rId107"/>
    <p:sldId id="675" r:id="rId108"/>
    <p:sldId id="523" r:id="rId109"/>
    <p:sldId id="524" r:id="rId110"/>
    <p:sldId id="525" r:id="rId111"/>
    <p:sldId id="696" r:id="rId112"/>
    <p:sldId id="697" r:id="rId113"/>
    <p:sldId id="694" r:id="rId114"/>
    <p:sldId id="701" r:id="rId115"/>
    <p:sldId id="702" r:id="rId116"/>
    <p:sldId id="699" r:id="rId117"/>
    <p:sldId id="700" r:id="rId118"/>
    <p:sldId id="528" r:id="rId119"/>
    <p:sldId id="561" r:id="rId120"/>
    <p:sldId id="526" r:id="rId121"/>
    <p:sldId id="460" r:id="rId122"/>
    <p:sldId id="461" r:id="rId123"/>
    <p:sldId id="462" r:id="rId124"/>
    <p:sldId id="463" r:id="rId125"/>
    <p:sldId id="464" r:id="rId126"/>
    <p:sldId id="465" r:id="rId127"/>
    <p:sldId id="527" r:id="rId128"/>
    <p:sldId id="308" r:id="rId129"/>
    <p:sldId id="572" r:id="rId130"/>
    <p:sldId id="573" r:id="rId131"/>
    <p:sldId id="574" r:id="rId132"/>
    <p:sldId id="575" r:id="rId133"/>
    <p:sldId id="312" r:id="rId134"/>
    <p:sldId id="529" r:id="rId135"/>
    <p:sldId id="570" r:id="rId136"/>
    <p:sldId id="571" r:id="rId137"/>
    <p:sldId id="576" r:id="rId138"/>
    <p:sldId id="577" r:id="rId139"/>
    <p:sldId id="559" r:id="rId140"/>
    <p:sldId id="547" r:id="rId141"/>
    <p:sldId id="548" r:id="rId142"/>
    <p:sldId id="549" r:id="rId143"/>
    <p:sldId id="550" r:id="rId144"/>
    <p:sldId id="551" r:id="rId145"/>
    <p:sldId id="558" r:id="rId146"/>
    <p:sldId id="553" r:id="rId147"/>
    <p:sldId id="554" r:id="rId148"/>
    <p:sldId id="555" r:id="rId149"/>
    <p:sldId id="556" r:id="rId150"/>
    <p:sldId id="578" r:id="rId151"/>
    <p:sldId id="676" r:id="rId152"/>
    <p:sldId id="678" r:id="rId153"/>
    <p:sldId id="679" r:id="rId1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1252" autoAdjust="0"/>
  </p:normalViewPr>
  <p:slideViewPr>
    <p:cSldViewPr snapToGrid="0" snapToObjects="1">
      <p:cViewPr varScale="1">
        <p:scale>
          <a:sx n="80" d="100"/>
          <a:sy n="80" d="100"/>
        </p:scale>
        <p:origin x="-24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handoutMaster" Target="handoutMasters/handoutMaster1.xml"/><Relationship Id="rId157" Type="http://schemas.openxmlformats.org/officeDocument/2006/relationships/printerSettings" Target="printerSettings/printerSettings1.bin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0670103896218"/>
          <c:y val="0.103346206400819"/>
          <c:w val="0.691431735952349"/>
          <c:h val="0.61492507287015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DNS lookup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1.5</c:v>
                </c:pt>
                <c:pt idx="2">
                  <c:v>0.9</c:v>
                </c:pt>
                <c:pt idx="3">
                  <c:v>1.6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TCP handshake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1.1</c:v>
                </c:pt>
                <c:pt idx="1">
                  <c:v>1.3</c:v>
                </c:pt>
                <c:pt idx="2">
                  <c:v>1.2</c:v>
                </c:pt>
                <c:pt idx="3">
                  <c:v>1.4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TCP transfer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5.0</c:v>
                </c:pt>
                <c:pt idx="2">
                  <c:v>8.5</c:v>
                </c:pt>
                <c:pt idx="3">
                  <c:v>10.0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TCP idle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5.0</c:v>
                </c:pt>
                <c:pt idx="1">
                  <c:v>7.5</c:v>
                </c:pt>
                <c:pt idx="2">
                  <c:v>6.0</c:v>
                </c:pt>
                <c:pt idx="3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3218456"/>
        <c:axId val="1885954168"/>
      </c:barChart>
      <c:catAx>
        <c:axId val="1823218456"/>
        <c:scaling>
          <c:orientation val="minMax"/>
        </c:scaling>
        <c:delete val="0"/>
        <c:axPos val="l"/>
        <c:majorTickMark val="none"/>
        <c:minorTickMark val="none"/>
        <c:tickLblPos val="nextTo"/>
        <c:crossAx val="1885954168"/>
        <c:crosses val="autoZero"/>
        <c:auto val="1"/>
        <c:lblAlgn val="ctr"/>
        <c:lblOffset val="100"/>
        <c:noMultiLvlLbl val="0"/>
      </c:catAx>
      <c:valAx>
        <c:axId val="1885954168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8232184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000346435242547087"/>
          <c:y val="0.887584101592124"/>
          <c:w val="0.999653564757453"/>
          <c:h val="0.11241589840787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let’s start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name is Junxian and my advisor is Prof Mao.</a:t>
            </a:r>
          </a:p>
          <a:p>
            <a:r>
              <a:rPr lang="en-US" baseline="0" dirty="0" smtClean="0"/>
              <a:t>Today I am very happy to present my work on *title*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MobiPerf has helped us collect data from over 70K users from 140+ countries covering 84 carriers.</a:t>
            </a:r>
          </a:p>
          <a:p>
            <a:r>
              <a:rPr lang="en-US" baseline="0" dirty="0" smtClean="0"/>
              <a:t>It is a useful and representative data set.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143</a:t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 made available the source code and data</a:t>
            </a:r>
            <a:r>
              <a:rPr lang="en-US" baseline="0" dirty="0" smtClean="0"/>
              <a:t> from MobiPerf.</a:t>
            </a:r>
          </a:p>
          <a:p>
            <a:r>
              <a:rPr lang="en-US" baseline="0" dirty="0" smtClean="0"/>
              <a:t>And MobiPerf has been recognized by the FCC open Internet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53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first summarize the main observations on 3G network performance from </a:t>
            </a:r>
            <a:r>
              <a:rPr lang="en-US" dirty="0" err="1" smtClean="0"/>
              <a:t>Mobiperf</a:t>
            </a:r>
            <a:r>
              <a:rPr lang="en-US" dirty="0" smtClean="0"/>
              <a:t> data set.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 3G downlink bandwidth is low and most of them</a:t>
            </a:r>
            <a:r>
              <a:rPr lang="en-US" baseline="0" dirty="0" smtClean="0"/>
              <a:t> is &lt; 1Mbps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2. We have compared the performance of different carriers and found that RTT 400ms and loss rate 0% is a representative network scenario for 3G networks.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3 By comparing Ping to the 1st IP hop and ping to end servers, we conclude that carrier network delay dominates end-to-end RTT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4. Given that local DNS lookup time is very close to the ping to the first hop, LDNS server performance is considered to be good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5. In addition, we also observe high variation for different metrics across carriers, among the same carrier, and even within the same TCP connection.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further study LTE network characteristics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.LTE </a:t>
            </a:r>
            <a:r>
              <a:rPr lang="en-US" baseline="0" dirty="0" smtClean="0"/>
              <a:t>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</a:t>
            </a:r>
            <a:r>
              <a:rPr lang="en-US" baseline="0" dirty="0" smtClean="0"/>
              <a:t>trend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downlink throughput</a:t>
            </a:r>
            <a:r>
              <a:rPr lang="en-US" baseline="0" dirty="0" smtClean="0"/>
              <a:t> of LTE with WiFi and </a:t>
            </a:r>
            <a:r>
              <a:rPr lang="en-US" baseline="0" dirty="0" err="1" smtClean="0"/>
              <a:t>WiMax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smtClean="0"/>
              <a:t>LTE’s </a:t>
            </a:r>
            <a:r>
              <a:rPr lang="en-US" baseline="0" dirty="0" smtClean="0"/>
              <a:t>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sum, LTE has significantly improved throughput and RTT performance over 3G and WiMAX</a:t>
            </a:r>
          </a:p>
          <a:p>
            <a:r>
              <a:rPr lang="en-US" baseline="0" dirty="0" smtClean="0"/>
              <a:t>and it now has even better performance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previous knowledge of cellular network performance,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anatomize the smartphone application performance to identify its bottlenecks.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48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</a:t>
            </a:r>
            <a:r>
              <a:rPr lang="en-US" baseline="0" dirty="0" smtClean="0"/>
              <a:t> browsing is one of the most important application on smartphones.</a:t>
            </a:r>
          </a:p>
          <a:p>
            <a:r>
              <a:rPr lang="en-US" baseline="0" dirty="0" smtClean="0"/>
              <a:t>However, it is not straightforward to </a:t>
            </a:r>
            <a:r>
              <a:rPr lang="en-US" dirty="0" smtClean="0"/>
              <a:t>quantitatively </a:t>
            </a:r>
            <a:r>
              <a:rPr lang="en-US" dirty="0" smtClean="0"/>
              <a:t>measure and break down </a:t>
            </a:r>
            <a:r>
              <a:rPr lang="en-US" dirty="0" smtClean="0"/>
              <a:t>web browsing performance.</a:t>
            </a:r>
          </a:p>
          <a:p>
            <a:endParaRPr lang="en-US" dirty="0" smtClean="0"/>
          </a:p>
          <a:p>
            <a:r>
              <a:rPr lang="en-US" dirty="0" smtClean="0"/>
              <a:t>1 2 3 4 5</a:t>
            </a:r>
          </a:p>
          <a:p>
            <a:endParaRPr lang="en-US" dirty="0" smtClean="0"/>
          </a:p>
          <a:p>
            <a:r>
              <a:rPr lang="en-US" dirty="0" smtClean="0"/>
              <a:t>The web browsing performance is affected by client configuration, network condition, server configuration and </a:t>
            </a:r>
            <a:r>
              <a:rPr lang="en-US" smtClean="0"/>
              <a:t>content customization.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take a look at the smartphone ecosystem.</a:t>
            </a:r>
          </a:p>
          <a:p>
            <a:r>
              <a:rPr lang="en-US" dirty="0" smtClean="0"/>
              <a:t>Customer is centered by a, b, c, d</a:t>
            </a:r>
          </a:p>
          <a:p>
            <a:r>
              <a:rPr lang="en-US" dirty="0" smtClean="0"/>
              <a:t>Customer</a:t>
            </a:r>
            <a:r>
              <a:rPr lang="en-US" baseline="0" dirty="0" smtClean="0"/>
              <a:t> wishes to have the applications running on their smartphones be fast and energy efficient.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Smartphone vendors want to optimize the smartphone hardware and OS design to enable good user experience.</a:t>
            </a:r>
          </a:p>
          <a:p>
            <a:r>
              <a:rPr lang="en-US" baseline="0" dirty="0" smtClean="0"/>
              <a:t>Application developers want to attract more users to boost their revenue</a:t>
            </a:r>
          </a:p>
          <a:p>
            <a:r>
              <a:rPr lang="en-US" baseline="0" dirty="0" smtClean="0"/>
              <a:t>Mobile carriers, such as AT&amp;T, Verizon, T-Mobile want to provide good network performance to users, without their network being overloaded and incurring high cost.</a:t>
            </a:r>
          </a:p>
          <a:p>
            <a:r>
              <a:rPr lang="en-US" baseline="0" dirty="0" smtClean="0"/>
              <a:t>Content providers wish to optimize their content design to attract more users as well.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Inside this ecosystem, application performance and power efficiency are very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  <a:p>
            <a:r>
              <a:rPr lang="en-US" dirty="0" smtClean="0"/>
              <a:t>----- Meeting Notes (4/20/13 18:38) -----</a:t>
            </a:r>
          </a:p>
          <a:p>
            <a:r>
              <a:rPr lang="en-US" dirty="0" smtClean="0"/>
              <a:t>Give an example here</a:t>
            </a:r>
          </a:p>
          <a:p>
            <a:r>
              <a:rPr lang="en-US" dirty="0" smtClean="0"/>
              <a:t>write the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removing</a:t>
            </a:r>
            <a:r>
              <a:rPr lang="en-US" baseline="0" dirty="0" smtClean="0"/>
              <a:t> default limit of concurrency help improve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helps</a:t>
            </a:r>
            <a:r>
              <a:rPr lang="en-US" baseline="0" dirty="0" smtClean="0"/>
              <a:t> consistently irrespective of RTT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URL</a:t>
            </a:r>
            <a:r>
              <a:rPr lang="en-US" baseline="0" dirty="0" smtClean="0"/>
              <a:t> scheme helps improves performance but not well-supported by all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0" dirty="0" smtClean="0"/>
              <a:t>1 Background</a:t>
            </a:r>
            <a:r>
              <a:rPr lang="en-US" baseline="0" dirty="0" smtClean="0"/>
              <a:t>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2 PC </a:t>
            </a:r>
            <a:r>
              <a:rPr lang="en-US" baseline="0" dirty="0" smtClean="0"/>
              <a:t>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0" indent="0">
              <a:buNone/>
            </a:pPr>
            <a:r>
              <a:rPr lang="en-US" baseline="0" dirty="0" smtClean="0"/>
              <a:t>3 Difference </a:t>
            </a:r>
            <a:r>
              <a:rPr lang="en-US" baseline="0" dirty="0" smtClean="0"/>
              <a:t>among different smartphones are big</a:t>
            </a:r>
          </a:p>
          <a:p>
            <a:pPr marL="0" indent="0">
              <a:buNone/>
            </a:pPr>
            <a:r>
              <a:rPr lang="en-US" baseline="0" dirty="0" smtClean="0"/>
              <a:t>4 Possible </a:t>
            </a:r>
            <a:r>
              <a:rPr lang="en-US" baseline="0" dirty="0" smtClean="0"/>
              <a:t>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then breakdown the web browsing performance into four components using the aforementioned analysis methodology.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measure the web browsing performance of 5 smartphones and 20 most popular websites.</a:t>
            </a:r>
          </a:p>
          <a:p>
            <a:r>
              <a:rPr lang="en-US" baseline="0" dirty="0" smtClean="0"/>
              <a:t>Here we only show the best and worst performance of all smartphones and two representative websites, </a:t>
            </a:r>
          </a:p>
          <a:p>
            <a:r>
              <a:rPr lang="en-US" baseline="0" dirty="0" smtClean="0"/>
              <a:t>one is a very simple website, and the other is a more complex and content-rich website.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1 we can observe that TCP transfer time and TCP idle time are the two major components in the page loading time</a:t>
            </a:r>
          </a:p>
          <a:p>
            <a:r>
              <a:rPr lang="en-US" baseline="0" dirty="0" smtClean="0"/>
              <a:t>As expected, complex website takes higher TCP transfer time to download and more TCP idle time to render.</a:t>
            </a:r>
          </a:p>
          <a:p>
            <a:r>
              <a:rPr lang="en-US" baseline="0" dirty="0" smtClean="0"/>
              <a:t>2 comparing the two devices, the TCP transfer time difference is smaller than that of the TCP idle time for the same website, which indicates that</a:t>
            </a:r>
          </a:p>
          <a:p>
            <a:r>
              <a:rPr lang="en-US" baseline="0" dirty="0" smtClean="0"/>
              <a:t>the HTML rendering and JavaScript execution speed difference is the main reason for two smartphone having different page loading time in the same network condition.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performance and power characteristics of cellular networks and smartphone</a:t>
            </a:r>
            <a:r>
              <a:rPr lang="en-US" baseline="0" dirty="0" smtClean="0"/>
              <a:t> applications are not well studied</a:t>
            </a:r>
            <a:r>
              <a:rPr lang="en-US" dirty="0" smtClean="0"/>
              <a:t>, </a:t>
            </a:r>
          </a:p>
          <a:p>
            <a:r>
              <a:rPr lang="en-US" dirty="0" smtClean="0"/>
              <a:t>And this is especially true for the new LTE 4G networks </a:t>
            </a:r>
          </a:p>
          <a:p>
            <a:r>
              <a:rPr lang="en-US" dirty="0" smtClean="0"/>
              <a:t>There are some inherent differences between cellular networks and traditional</a:t>
            </a:r>
            <a:r>
              <a:rPr lang="en-US" baseline="0" dirty="0" smtClean="0"/>
              <a:t> wired or WiFi networks, similarly smartphone OS and applications also differ from their desktop/laptop counterparts.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meanwhile, many smartphone applications are making inefficient use of network, radio and power resources, mainly due to the unawareness of the cellular specific characteristics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work is dedicated to provide a good understanding of the performance and power characteristics of cellular networks and with this knowledge, we talk about mobile application optimizations.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6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talk, we first talk about cellular network performance characterization</a:t>
            </a:r>
          </a:p>
          <a:p>
            <a:r>
              <a:rPr lang="en-US" dirty="0" smtClean="0"/>
              <a:t>Followed</a:t>
            </a:r>
            <a:r>
              <a:rPr lang="en-US" baseline="0" dirty="0" smtClean="0"/>
              <a:t> by smartphone application performance study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further present out in-depth study of LTE networks about the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effect of Network Protocol and Application Behavior on Performance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Then</a:t>
            </a:r>
            <a:r>
              <a:rPr lang="en-US" baseline="0" dirty="0" smtClean="0"/>
              <a:t> we will talk about the radio energy characterization and </a:t>
            </a:r>
          </a:p>
          <a:p>
            <a:r>
              <a:rPr lang="en-US" baseline="0" dirty="0" smtClean="0"/>
              <a:t>RadioProphet, the framework to optimize the energy and radio resource usage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89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first talk about MobiPerf,</a:t>
            </a:r>
            <a:r>
              <a:rPr lang="en-US" baseline="0" dirty="0" smtClean="0"/>
              <a:t> a measurement platform to characterize cellular network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24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974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5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which is my part (iPhone + server design and implementation) and which are collaborator’s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design MobiPerf to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measure the most relevant network characteristics of cellular networks.</a:t>
            </a:r>
          </a:p>
          <a:p>
            <a:r>
              <a:rPr lang="en-US" baseline="0" dirty="0" smtClean="0"/>
              <a:t>2 We also don’t want the measurement results to be affected by any external factors, such as the delay introduced by the Internet path</a:t>
            </a:r>
          </a:p>
          <a:p>
            <a:r>
              <a:rPr lang="en-US" dirty="0" smtClean="0"/>
              <a:t>3 We also hope</a:t>
            </a:r>
            <a:r>
              <a:rPr lang="en-US" baseline="0" dirty="0" smtClean="0"/>
              <a:t> MobiPerf to attract a larger number of users using different carriers covering different geographical regions</a:t>
            </a:r>
          </a:p>
          <a:p>
            <a:r>
              <a:rPr lang="en-US" baseline="0" dirty="0" smtClean="0"/>
              <a:t>4 and to benefit the research community in terms of both tool and 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97</a:t>
            </a:fld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101</a:t>
            </a:fld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</a:t>
            </a:r>
            <a:r>
              <a:rPr lang="en-US" baseline="0" dirty="0" smtClean="0"/>
              <a:t> common value for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MobiPerf</a:t>
            </a:r>
            <a:r>
              <a:rPr lang="en-US" baseline="0" dirty="0" smtClean="0"/>
              <a:t> measures the most important network metrics including</a:t>
            </a:r>
            <a:endParaRPr lang="en-US" dirty="0" smtClean="0"/>
          </a:p>
          <a:p>
            <a:r>
              <a:rPr lang="en-US" dirty="0" smtClean="0"/>
              <a:t>DNS </a:t>
            </a:r>
            <a:r>
              <a:rPr lang="en-US" dirty="0" smtClean="0"/>
              <a:t>related and</a:t>
            </a:r>
            <a:r>
              <a:rPr lang="en-US" baseline="0" dirty="0" smtClean="0"/>
              <a:t> TCP related</a:t>
            </a:r>
            <a:r>
              <a:rPr lang="en-US" dirty="0" smtClean="0"/>
              <a:t> metrics</a:t>
            </a:r>
            <a:endParaRPr lang="en-US" baseline="0" dirty="0" smtClean="0"/>
          </a:p>
          <a:p>
            <a:r>
              <a:rPr lang="en-US" baseline="0" dirty="0" smtClean="0"/>
              <a:t>For TCP metrics, we measure downlink and uplink throughput, RTT and packet loss rate.</a:t>
            </a:r>
          </a:p>
          <a:p>
            <a:r>
              <a:rPr lang="en-US" baseline="0" dirty="0" smtClean="0"/>
              <a:t>For throughput test, in order to minimize the effect of the Internet path, MobiPerf will choose the closest nodes among the 120+ M-Lab nodes distributed globally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113</a:t>
            </a:fld>
            <a:endParaRPr 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</a:t>
            </a:r>
            <a:r>
              <a:rPr lang="en-US" baseline="0" dirty="0" smtClean="0"/>
              <a:t> how to improve web browsing performance on smartphones ( answers question 3 in the problem statement)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MobiPerf also measures Ping latency to different hops in the cellular networks.</a:t>
            </a:r>
            <a:endParaRPr lang="en-US" baseline="0" dirty="0" smtClean="0"/>
          </a:p>
          <a:p>
            <a:r>
              <a:rPr lang="en-US" baseline="0" dirty="0" smtClean="0"/>
              <a:t>This graph illustrates the infrastructure of 3G </a:t>
            </a:r>
            <a:r>
              <a:rPr lang="en-US" baseline="0" dirty="0" smtClean="0"/>
              <a:t>networks.</a:t>
            </a:r>
          </a:p>
          <a:p>
            <a:r>
              <a:rPr lang="en-US" baseline="0" dirty="0" smtClean="0"/>
              <a:t>GGSN is the first IP hop along the network path, and Ping A measures the delay inside the cellular.</a:t>
            </a:r>
          </a:p>
          <a:p>
            <a:r>
              <a:rPr lang="en-US" baseline="0" dirty="0" smtClean="0"/>
              <a:t>Ping B is the end-to-end delay between client and internet host and by comparing Ping A and Ping B, we are able to know whether cellular network delay is dominant.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MobiPerf has gone</a:t>
            </a:r>
            <a:r>
              <a:rPr lang="en-US" baseline="0" dirty="0" smtClean="0"/>
              <a:t> through multiple versions with functionality and UI improvements.</a:t>
            </a:r>
          </a:p>
          <a:p>
            <a:r>
              <a:rPr lang="en-US" baseline="0" dirty="0" smtClean="0"/>
              <a:t>This is what MobiPerf looks like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155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140</a:t>
            </a:fld>
            <a:endParaRPr lang="en-US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757A55-5D86-2E42-9712-4C86579E9BA6}" type="datetime1">
              <a:rPr lang="en-US" smtClean="0"/>
              <a:t>4/18/13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28EF-D07E-5D44-A282-3E017197241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5FB4-7595-E441-88B6-B1EBFA78314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7B04-E002-DC41-90F3-B221E3C95DAC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4EFF-C5B2-654A-BA37-EEE9C2280EC9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D8DE-893F-9C47-BC49-B27480D90C0D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6CC3-6D85-A54B-8C9A-3B9CA31FB77E}" type="datetime1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E379-4DAF-9C4B-9337-D50862EEA9AC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C910-A549-8D47-A76D-9B6440D4545C}" type="datetime1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6CA7B19-D91E-004B-A7D0-AE378F204569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A99A7B-0C9E-9645-8356-9CDABA208ECB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BED00A-3FAE-DC45-B389-DCA9E2AA74F0}" type="datetime1">
              <a:rPr lang="en-US" smtClean="0"/>
              <a:t>4/18/13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7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9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obiperf/MobiPerf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5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6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0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0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0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0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0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7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1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chart" Target="../charts/char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chart" Target="../charts/char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chart" Target="../charts/char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chart" Target="../charts/char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chart" Target="../charts/char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</a:t>
            </a:r>
            <a:r>
              <a:rPr lang="en-US" sz="2200" b="1" dirty="0" smtClean="0">
                <a:solidFill>
                  <a:srgbClr val="0000FF"/>
                </a:solidFill>
              </a:rPr>
              <a:t>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</a:t>
            </a:r>
            <a:r>
              <a:rPr lang="en-US" sz="2200" dirty="0" smtClean="0"/>
              <a:t>countries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1334450" y="2903062"/>
            <a:ext cx="6207265" cy="34137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RTT comparison across carriers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RTT of each carrier has high variation</a:t>
            </a:r>
            <a:endParaRPr lang="en-US" altLang="zh-CN" sz="26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400ms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selected as a common RTT in 3G networks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01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5" y="3162402"/>
            <a:ext cx="5917650" cy="3222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4556" y="4565612"/>
            <a:ext cx="5999296" cy="1094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TCP retransmission rate is low (0% selected)</a:t>
            </a:r>
          </a:p>
          <a:p>
            <a:r>
              <a:rPr lang="en-US" altLang="zh-CN" sz="2600" dirty="0" smtClean="0"/>
              <a:t>T-Mobile and AT&amp;T’s median of TCP retransmission rate is 0%, while Sprint and Verizon have 0.7%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retransmission rate comparison across carriers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789059" y="5161523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71963" y="5148802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3"/>
              </a:rPr>
              <a:t>https://github.com/Mobiperf/</a:t>
            </a:r>
            <a:r>
              <a:rPr lang="en-US" dirty="0" smtClean="0">
                <a:hlinkClick r:id="rId3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In 2011</a:t>
            </a:r>
            <a:r>
              <a:rPr lang="en-US" dirty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</a:t>
            </a:r>
            <a:r>
              <a:rPr lang="en-US" b="1" i="1" dirty="0"/>
              <a:t>FCC Open Internet Apps </a:t>
            </a:r>
            <a:r>
              <a:rPr lang="en-US" b="1" i="1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782864" y="2514007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2276797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6232930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620566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620566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751923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868074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460070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7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389792"/>
            <a:ext cx="8229600" cy="4731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Web browsing performance </a:t>
            </a:r>
            <a:r>
              <a:rPr lang="en-US" altLang="zh-CN" dirty="0" smtClean="0"/>
              <a:t>factors</a:t>
            </a:r>
          </a:p>
          <a:p>
            <a:pPr lvl="1"/>
            <a:r>
              <a:rPr lang="en-US" altLang="zh-CN" dirty="0" smtClean="0"/>
              <a:t>Bottlenecks</a:t>
            </a:r>
          </a:p>
          <a:p>
            <a:pPr lvl="2"/>
            <a:r>
              <a:rPr lang="en-US" dirty="0" smtClean="0"/>
              <a:t>Client execution &amp; network download</a:t>
            </a:r>
          </a:p>
          <a:p>
            <a:pPr lvl="1"/>
            <a:r>
              <a:rPr lang="en-US" dirty="0" smtClean="0"/>
              <a:t>Non-bottlenecks</a:t>
            </a:r>
          </a:p>
          <a:p>
            <a:pPr lvl="2"/>
            <a:r>
              <a:rPr lang="en-US" dirty="0" smtClean="0"/>
              <a:t>DNS lookup &amp; TCP handshake time</a:t>
            </a:r>
          </a:p>
          <a:p>
            <a:r>
              <a:rPr lang="en-US" dirty="0" smtClean="0"/>
              <a:t>Appropriately increasing concurrency improves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improvement when the default limit on smartphone browser is removed</a:t>
            </a:r>
            <a:endParaRPr lang="en-US" dirty="0" smtClean="0"/>
          </a:p>
          <a:p>
            <a:r>
              <a:rPr lang="en-US" dirty="0" smtClean="0"/>
              <a:t>Compression helps improve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speedup for iPhone when RTT is 800ms</a:t>
            </a:r>
            <a:endParaRPr lang="en-US" dirty="0" smtClean="0"/>
          </a:p>
          <a:p>
            <a:r>
              <a:rPr lang="en-US" dirty="0" smtClean="0"/>
              <a:t>Content customization is important</a:t>
            </a:r>
          </a:p>
          <a:p>
            <a:pPr lvl="1"/>
            <a:r>
              <a:rPr lang="en-US" sz="2000" dirty="0" smtClean="0"/>
              <a:t>Increase performance by </a:t>
            </a:r>
            <a:r>
              <a:rPr lang="en-US" sz="2000" dirty="0" smtClean="0">
                <a:solidFill>
                  <a:srgbClr val="0000FF"/>
                </a:solidFill>
              </a:rPr>
              <a:t>20%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of web browsing performance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Improve JavaScript execution speed on smartphones</a:t>
            </a:r>
          </a:p>
          <a:p>
            <a:pPr lvl="2"/>
            <a:r>
              <a:rPr lang="en-US" dirty="0" smtClean="0"/>
              <a:t>CPU speed improvement</a:t>
            </a:r>
          </a:p>
          <a:p>
            <a:pPr lvl="2"/>
            <a:r>
              <a:rPr lang="en-US" dirty="0" smtClean="0"/>
              <a:t>Browser software optimization</a:t>
            </a:r>
          </a:p>
          <a:p>
            <a:r>
              <a:rPr lang="en-US" dirty="0" smtClean="0"/>
              <a:t>Network transfer</a:t>
            </a:r>
          </a:p>
          <a:p>
            <a:pPr lvl="1"/>
            <a:r>
              <a:rPr lang="en-US" dirty="0" smtClean="0"/>
              <a:t>Appropriately increase parallel TCP connections</a:t>
            </a:r>
          </a:p>
          <a:p>
            <a:r>
              <a:rPr lang="en-US" dirty="0" smtClean="0"/>
              <a:t>Server configuration &amp; content customization</a:t>
            </a:r>
          </a:p>
          <a:p>
            <a:pPr lvl="1"/>
            <a:r>
              <a:rPr lang="en-US" dirty="0" smtClean="0"/>
              <a:t>Compress contents before transfer</a:t>
            </a:r>
          </a:p>
          <a:p>
            <a:pPr lvl="1"/>
            <a:r>
              <a:rPr lang="en-US" dirty="0" smtClean="0"/>
              <a:t>Add data URL scheme support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for improving web browsing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570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95" y="1255833"/>
            <a:ext cx="8987021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&lt; </a:t>
            </a:r>
            <a:r>
              <a:rPr lang="en-US" dirty="0" smtClean="0"/>
              <a:t>1Mbps</a:t>
            </a:r>
          </a:p>
          <a:p>
            <a:r>
              <a:rPr lang="en-US" dirty="0"/>
              <a:t>Common 3G network condition</a:t>
            </a:r>
          </a:p>
          <a:p>
            <a:pPr lvl="1"/>
            <a:r>
              <a:rPr lang="en-US" dirty="0"/>
              <a:t>RTT 400ms and loss rate 0%</a:t>
            </a:r>
          </a:p>
          <a:p>
            <a:r>
              <a:rPr lang="en-US" dirty="0" smtClean="0"/>
              <a:t>Carrier </a:t>
            </a:r>
            <a:r>
              <a:rPr lang="en-US" dirty="0" smtClean="0"/>
              <a:t>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hop</a:t>
            </a:r>
          </a:p>
          <a:p>
            <a:r>
              <a:rPr lang="en-US" dirty="0"/>
              <a:t>Local DNS server performance is good</a:t>
            </a:r>
          </a:p>
          <a:p>
            <a:pPr lvl="1"/>
            <a:r>
              <a:rPr lang="en-US" dirty="0"/>
              <a:t>200 ms comparable to ping to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smtClean="0"/>
              <a:t>hop</a:t>
            </a:r>
            <a:endParaRPr lang="en-US" dirty="0" smtClean="0"/>
          </a:p>
          <a:p>
            <a:r>
              <a:rPr lang="en-US" dirty="0" smtClean="0"/>
              <a:t>High </a:t>
            </a:r>
            <a:r>
              <a:rPr lang="en-US" dirty="0"/>
              <a:t>variation</a:t>
            </a:r>
          </a:p>
          <a:p>
            <a:pPr lvl="1"/>
            <a:r>
              <a:rPr lang="en-US" dirty="0"/>
              <a:t>Across carriers, and among the same carrier</a:t>
            </a:r>
          </a:p>
          <a:p>
            <a:pPr lvl="1"/>
            <a:r>
              <a:rPr lang="en-US" dirty="0"/>
              <a:t>Within one TCP connection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79" y="274638"/>
            <a:ext cx="8719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</a:t>
            </a:r>
            <a:r>
              <a:rPr lang="en-US" dirty="0" smtClean="0"/>
              <a:t>of 3G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</a:t>
            </a:r>
            <a:r>
              <a:rPr lang="en-US" dirty="0" smtClean="0"/>
              <a:t>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</a:t>
            </a:r>
            <a:r>
              <a:rPr lang="en-US" dirty="0" smtClean="0"/>
              <a:t>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3185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332" y="2274307"/>
            <a:ext cx="8458468" cy="28207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2800" b="1" dirty="0" smtClean="0"/>
              <a:t>Traffic pattern has significant impact on resource consumption</a:t>
            </a:r>
          </a:p>
          <a:p>
            <a:pPr lvl="2"/>
            <a:r>
              <a:rPr lang="en-US" altLang="zh-CN" sz="2800" b="1" dirty="0">
                <a:solidFill>
                  <a:srgbClr val="FF0000"/>
                </a:solidFill>
              </a:rPr>
              <a:t>1.95%</a:t>
            </a:r>
            <a:r>
              <a:rPr lang="en-US" altLang="zh-CN" sz="2800" b="1" dirty="0"/>
              <a:t> packets + </a:t>
            </a:r>
            <a:r>
              <a:rPr lang="en-US" altLang="zh-CN" sz="2800" b="1" dirty="0">
                <a:solidFill>
                  <a:srgbClr val="FF0000"/>
                </a:solidFill>
              </a:rPr>
              <a:t>5%</a:t>
            </a:r>
            <a:r>
              <a:rPr lang="en-US" altLang="zh-CN" sz="2800" b="1" dirty="0"/>
              <a:t> energy </a:t>
            </a:r>
            <a:r>
              <a:rPr lang="en-US" altLang="zh-CN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2800" b="1" dirty="0" smtClean="0"/>
              <a:t>)</a:t>
            </a:r>
            <a:endParaRPr lang="en-US" altLang="zh-CN" sz="2800" b="1" dirty="0"/>
          </a:p>
          <a:p>
            <a:pPr lvl="2"/>
            <a:r>
              <a:rPr lang="en-US" altLang="zh-CN" sz="28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2800" b="1" dirty="0" smtClean="0"/>
              <a:t> packets +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2800" b="1" dirty="0" smtClean="0"/>
              <a:t> energy (</a:t>
            </a:r>
            <a:r>
              <a:rPr lang="en-US" sz="28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28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6186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664203"/>
            <a:ext cx="6437843" cy="4212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6084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1" y="4473093"/>
            <a:ext cx="1654323" cy="12314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Smartphone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63475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Local DNS server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Web server</a:t>
            </a:r>
            <a:endParaRPr lang="en-US" b="1" dirty="0">
              <a:solidFill>
                <a:srgbClr val="3366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843463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843066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160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</a:t>
            </a:r>
            <a:r>
              <a:rPr lang="en-US" dirty="0" smtClean="0">
                <a:solidFill>
                  <a:srgbClr val="3366FF"/>
                </a:solidFill>
              </a:rPr>
              <a:t>joint</a:t>
            </a:r>
            <a:r>
              <a:rPr lang="en-US" dirty="0" smtClean="0"/>
              <a:t>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</a:t>
            </a:r>
            <a:r>
              <a:rPr lang="en-US" sz="2270" dirty="0" smtClean="0"/>
              <a:t>application</a:t>
            </a:r>
            <a:endParaRPr lang="en-US" sz="227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4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</a:t>
            </a:r>
            <a:r>
              <a:rPr lang="en-US" sz="1970" dirty="0" smtClean="0"/>
              <a:t>WiFi via </a:t>
            </a:r>
            <a:r>
              <a:rPr lang="en-US" sz="1970" b="1" i="1" dirty="0" err="1" smtClean="0">
                <a:solidFill>
                  <a:srgbClr val="3366FF"/>
                </a:solidFill>
              </a:rPr>
              <a:t>iptables</a:t>
            </a:r>
            <a:endParaRPr lang="en-US" sz="1970" b="1" i="1" dirty="0" smtClean="0">
              <a:solidFill>
                <a:srgbClr val="3366FF"/>
              </a:solidFill>
            </a:endParaRP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5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/>
            <a:r>
              <a:rPr lang="en-US" sz="2500" dirty="0" smtClean="0"/>
              <a:t>TCP flow analysis technique </a:t>
            </a:r>
            <a:r>
              <a:rPr lang="en-US" altLang="zh-CN" sz="2500" dirty="0" smtClean="0"/>
              <a:t>to </a:t>
            </a:r>
            <a:r>
              <a:rPr lang="en-US" sz="2500" dirty="0" smtClean="0"/>
              <a:t>break down page load time</a:t>
            </a:r>
          </a:p>
          <a:p>
            <a:pPr lvl="1"/>
            <a:r>
              <a:rPr lang="en-US" dirty="0" smtClean="0"/>
              <a:t>DNS lookup time</a:t>
            </a:r>
          </a:p>
          <a:p>
            <a:pPr lvl="1"/>
            <a:r>
              <a:rPr lang="en-US" dirty="0" smtClean="0"/>
              <a:t>TCP handshake time</a:t>
            </a:r>
          </a:p>
          <a:p>
            <a:pPr lvl="1"/>
            <a:r>
              <a:rPr lang="en-US" dirty="0" smtClean="0"/>
              <a:t>TCP idle time</a:t>
            </a:r>
          </a:p>
          <a:p>
            <a:pPr lvl="1"/>
            <a:r>
              <a:rPr lang="en-US" dirty="0" smtClean="0"/>
              <a:t>TCP transfer time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36454" y="4614278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614277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620145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937632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937631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945674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26211" y="2355487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26211" y="2783100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20103" y="3198046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13998" y="3601008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708" y="4435480"/>
            <a:ext cx="168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743757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620146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313881"/>
            <a:ext cx="6786617" cy="15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908920"/>
            <a:ext cx="1668306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614277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529870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7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para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78825" y="2623663"/>
            <a:ext cx="6523642" cy="358775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concurrent TCP connections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</a:t>
            </a:r>
            <a:r>
              <a:rPr kumimoji="0" lang="en-US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improvement of 30% is observed when concurrency limit on the </a:t>
            </a:r>
            <a:r>
              <a:rPr lang="en-US" sz="2700" dirty="0" smtClean="0"/>
              <a:t>phone is removed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4983720" y="4598460"/>
            <a:ext cx="1973199" cy="1134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90373" y="3596114"/>
            <a:ext cx="162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limit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8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compres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625554" y="3494951"/>
            <a:ext cx="5981625" cy="32896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492" y="274638"/>
            <a:ext cx="8934508" cy="1143000"/>
          </a:xfrm>
        </p:spPr>
        <p:txBody>
          <a:bodyPr>
            <a:noAutofit/>
          </a:bodyPr>
          <a:lstStyle/>
          <a:p>
            <a:pPr marL="365760" lvl="0" indent="-256032" defTabSz="914400">
              <a:spcBef>
                <a:spcPts val="400"/>
              </a:spcBef>
            </a:pPr>
            <a:r>
              <a:rPr lang="en-US" sz="3800" dirty="0" smtClean="0"/>
              <a:t>Compression improves performance</a:t>
            </a:r>
            <a:endParaRPr lang="en-US" sz="3800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600" dirty="0" smtClean="0"/>
              <a:t>Tradeoff between client </a:t>
            </a:r>
            <a:r>
              <a:rPr lang="en-US" sz="2600" dirty="0" smtClean="0"/>
              <a:t>decompression processing </a:t>
            </a:r>
            <a:r>
              <a:rPr lang="en-US" sz="2600" dirty="0" smtClean="0"/>
              <a:t>and network data size </a:t>
            </a:r>
            <a:r>
              <a:rPr lang="en-US" sz="2600" dirty="0" smtClean="0"/>
              <a:t>reduction</a:t>
            </a:r>
            <a:endParaRPr lang="en-US" sz="26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Network is more dominant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Performance improvement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significant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</a:pPr>
            <a:r>
              <a:rPr lang="en-US" sz="2400" dirty="0" smtClean="0"/>
              <a:t>30% speedup for iPhone when RTT is 800ms</a:t>
            </a:r>
            <a:endParaRPr lang="en-US" sz="23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869092" y="4977235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69092" y="5240399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eb_dataurl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268838" y="2909444"/>
            <a:ext cx="5949695" cy="32721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Data URL scheme improves performance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Increase loading speed by 20%</a:t>
            </a:r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Limited support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No support on Windows Mobile phones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 txBox="1">
            <a:spLocks/>
          </p:cNvSpPr>
          <p:nvPr/>
        </p:nvSpPr>
        <p:spPr>
          <a:xfrm>
            <a:off x="195747" y="1143000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JavaScript execution is 20-80X slower on smartphones than on desktops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300" dirty="0" smtClean="0"/>
              <a:t>Large JavaScript execution time leads to more TCP idle time and under-utilized network</a:t>
            </a: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54058" y="2788403"/>
            <a:ext cx="7123201" cy="391748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8500" y="0"/>
            <a:ext cx="8459771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JavaScript execution </a:t>
            </a:r>
            <a:r>
              <a:rPr lang="en-US" altLang="zh-CN" sz="3600" dirty="0" smtClean="0"/>
              <a:t>comparison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605278" y="2853763"/>
            <a:ext cx="2187612" cy="656232"/>
          </a:xfrm>
          <a:prstGeom prst="wedgeRoundRectCallout">
            <a:avLst>
              <a:gd name="adj1" fmla="val -115521"/>
              <a:gd name="adj2" fmla="val 15005"/>
              <a:gd name="adj3" fmla="val 16667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633820" y="2827283"/>
            <a:ext cx="2187612" cy="656232"/>
          </a:xfrm>
          <a:prstGeom prst="wedgeRoundRectCallout">
            <a:avLst>
              <a:gd name="adj1" fmla="val 87873"/>
              <a:gd name="adj2" fmla="val 392428"/>
              <a:gd name="adj3" fmla="val 16667"/>
            </a:avLst>
          </a:prstGeom>
          <a:solidFill>
            <a:srgbClr val="2DA2B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09880" y="3724188"/>
            <a:ext cx="3477870" cy="202280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33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539294426"/>
              </p:ext>
            </p:extLst>
          </p:nvPr>
        </p:nvGraphicFramePr>
        <p:xfrm>
          <a:off x="956137" y="2434035"/>
          <a:ext cx="7506433" cy="442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4438"/>
          </a:xfrm>
        </p:spPr>
        <p:txBody>
          <a:bodyPr/>
          <a:lstStyle/>
          <a:p>
            <a:r>
              <a:rPr lang="en-US" dirty="0" smtClean="0"/>
              <a:t>Web browsing breakdown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0" y="1041633"/>
            <a:ext cx="8229600" cy="48800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Web browsing performance bottlenecks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Client execution (TCP idle time</a:t>
            </a:r>
            <a:r>
              <a:rPr lang="en-US" sz="2300" dirty="0" smtClean="0"/>
              <a:t>)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Network </a:t>
            </a:r>
            <a:r>
              <a:rPr lang="en-US" sz="2300" dirty="0" smtClean="0"/>
              <a:t>transfer (TCP transfer time)</a:t>
            </a:r>
            <a:endParaRPr lang="en-US" sz="2700" dirty="0" smtClean="0"/>
          </a:p>
        </p:txBody>
      </p:sp>
      <p:sp>
        <p:nvSpPr>
          <p:cNvPr id="11" name="Rounded Rectangular Callout 10"/>
          <p:cNvSpPr/>
          <p:nvPr/>
        </p:nvSpPr>
        <p:spPr>
          <a:xfrm>
            <a:off x="5636957" y="2434035"/>
            <a:ext cx="2067155" cy="456466"/>
          </a:xfrm>
          <a:prstGeom prst="wedgeRoundRectCallout">
            <a:avLst>
              <a:gd name="adj1" fmla="val -42621"/>
              <a:gd name="adj2" fmla="val 1178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236316" y="2434035"/>
            <a:ext cx="2173354" cy="493184"/>
          </a:xfrm>
          <a:prstGeom prst="wedgeRoundRectCallout">
            <a:avLst>
              <a:gd name="adj1" fmla="val 35982"/>
              <a:gd name="adj2" fmla="val 1204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59407" y="5955431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Page loading time (seconds)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endCxn id="11" idx="4"/>
          </p:cNvCxnSpPr>
          <p:nvPr/>
        </p:nvCxnSpPr>
        <p:spPr>
          <a:xfrm flipV="1">
            <a:off x="4695085" y="3200241"/>
            <a:ext cx="1094407" cy="73798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47881" y="4565500"/>
            <a:ext cx="375955" cy="73798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59407" y="3200241"/>
            <a:ext cx="236410" cy="737981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24882" y="4565500"/>
            <a:ext cx="156979" cy="737982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8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</a:t>
            </a:r>
            <a:r>
              <a:rPr lang="en-US" sz="4000" dirty="0" smtClean="0"/>
              <a:t>web browsing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69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700" dirty="0" smtClean="0">
                <a:effectLst/>
              </a:rPr>
              <a:t>Motivations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>
                <a:solidFill>
                  <a:srgbClr val="DA1F28"/>
                </a:solidFill>
              </a:rPr>
              <a:t>3.8 </a:t>
            </a:r>
            <a:r>
              <a:rPr lang="en-US" dirty="0">
                <a:solidFill>
                  <a:srgbClr val="DA1F28"/>
                </a:solidFill>
              </a:rPr>
              <a:t>billion</a:t>
            </a:r>
            <a:r>
              <a:rPr lang="en-US" dirty="0"/>
              <a:t> packets, corresponding to </a:t>
            </a:r>
            <a:r>
              <a:rPr lang="en-US" dirty="0" smtClean="0">
                <a:solidFill>
                  <a:srgbClr val="FF0000"/>
                </a:solidFill>
              </a:rPr>
              <a:t>3 </a:t>
            </a:r>
            <a:r>
              <a:rPr lang="en-US" dirty="0">
                <a:solidFill>
                  <a:srgbClr val="FF0000"/>
                </a:solidFill>
              </a:rPr>
              <a:t>TB</a:t>
            </a:r>
            <a:r>
              <a:rPr lang="en-US" dirty="0"/>
              <a:t>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62599" y="1727367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31" y="3462767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3848" y="4624804"/>
            <a:ext cx="315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93%</a:t>
            </a:r>
            <a:r>
              <a:rPr lang="en-US" sz="2000" dirty="0" smtClean="0"/>
              <a:t> </a:t>
            </a:r>
            <a:r>
              <a:rPr lang="en-US" sz="2000" dirty="0"/>
              <a:t>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>
                <a:solidFill>
                  <a:srgbClr val="FF0000"/>
                </a:solidFill>
              </a:rPr>
              <a:t>90%</a:t>
            </a:r>
            <a:r>
              <a:rPr lang="en-US" dirty="0"/>
              <a:t>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</a:t>
            </a:r>
            <a:r>
              <a:rPr lang="en-US" b="1" dirty="0" smtClean="0">
                <a:solidFill>
                  <a:srgbClr val="FF0000"/>
                </a:solidFill>
              </a:rPr>
              <a:t>&lt; 8%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359467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</a:t>
            </a:r>
            <a:r>
              <a:rPr lang="en-US" dirty="0" smtClean="0"/>
              <a:t>TCP metrics: </a:t>
            </a:r>
            <a:r>
              <a:rPr lang="en-US" dirty="0" smtClean="0"/>
              <a:t>downlink/uplink throughput, </a:t>
            </a:r>
            <a:r>
              <a:rPr lang="en-US" dirty="0" smtClean="0"/>
              <a:t>round-trip time (RTT), </a:t>
            </a:r>
            <a:r>
              <a:rPr lang="en-US" dirty="0" smtClean="0"/>
              <a:t>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network metrics</a:t>
            </a: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622601" y="3237670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0689" y="3237670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90124" y="3237670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73610" y="3237670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493" y="5406756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46788" y="556762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20472" y="5754152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95459" y="4574107"/>
            <a:ext cx="0" cy="1099619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57058" y="1742531"/>
            <a:ext cx="0" cy="4246373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7672" y="3237670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622602" y="3237670"/>
            <a:ext cx="447999" cy="1868093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45351" y="1540867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236593" y="2513574"/>
            <a:ext cx="0" cy="1564457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7017" y="2489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44381" y="2209200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90124" y="2624699"/>
            <a:ext cx="654257" cy="612971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89998" y="1742531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92324" y="2573528"/>
            <a:ext cx="481286" cy="664142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6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881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719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789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6581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48749" y="5192678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756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594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664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748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63125" y="349997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626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141108" y="3293327"/>
            <a:ext cx="0" cy="2236771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21893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035621" y="4513483"/>
            <a:ext cx="2326777" cy="0"/>
          </a:xfrm>
          <a:prstGeom prst="straightConnector1">
            <a:avLst/>
          </a:prstGeom>
          <a:ln w="76200" cmpd="sng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78939" y="3816547"/>
            <a:ext cx="1479228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204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47592" y="3923384"/>
            <a:ext cx="527237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676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2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promotion overhead</a:t>
            </a:r>
          </a:p>
          <a:p>
            <a:pPr lvl="1"/>
            <a:r>
              <a:rPr lang="en-US" dirty="0" smtClean="0"/>
              <a:t>UE energy and delay overhead</a:t>
            </a:r>
          </a:p>
          <a:p>
            <a:pPr lvl="1"/>
            <a:r>
              <a:rPr lang="en-US" dirty="0" smtClean="0"/>
              <a:t>Signaling overhead </a:t>
            </a:r>
          </a:p>
          <a:p>
            <a:pPr lvl="2"/>
            <a:r>
              <a:rPr lang="en-US" dirty="0" smtClean="0"/>
              <a:t>32 radio messages exchanged between UE and cell tower for promotion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problem with the default</a:t>
            </a:r>
            <a:br>
              <a:rPr lang="en-US" dirty="0" smtClean="0"/>
            </a:br>
            <a:r>
              <a:rPr lang="en-US" dirty="0" smtClean="0"/>
              <a:t>Fast Dormancy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  <a:endParaRPr lang="en-US" sz="2800" b="1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3576473"/>
            <a:ext cx="0" cy="3078559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21893" y="4984769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RadioProphet: intelligently invoke FD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  <a:endParaRPr lang="en-US" sz="2800" b="1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1666875"/>
            <a:ext cx="0" cy="4988158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79848" y="4025753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278763" y="230693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962557" y="230693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625362" y="230804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RadioProphet</a:t>
            </a:r>
            <a:endParaRPr lang="en-US" sz="2400" b="1" dirty="0" smtClean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23282" y="3253198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0005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20738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822166" y="2308046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69565" y="2306939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36478" y="2308046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/>
          <p:cNvSpPr/>
          <p:nvPr/>
        </p:nvSpPr>
        <p:spPr>
          <a:xfrm>
            <a:off x="5812631" y="2308046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1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features</a:t>
            </a:r>
          </a:p>
          <a:p>
            <a:pPr lvl="1"/>
            <a:r>
              <a:rPr lang="en-US" dirty="0" smtClean="0"/>
              <a:t>Packet direction, port, packet length, protocol, TCP flags, application ID, etc.</a:t>
            </a:r>
          </a:p>
          <a:p>
            <a:r>
              <a:rPr lang="en-US" dirty="0" smtClean="0"/>
              <a:t>Machine learning algorithms</a:t>
            </a:r>
          </a:p>
          <a:p>
            <a:pPr lvl="1"/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Regression tree</a:t>
            </a:r>
          </a:p>
          <a:p>
            <a:pPr lvl="1"/>
            <a:r>
              <a:rPr lang="en-US" dirty="0" smtClean="0"/>
              <a:t>Classification tree</a:t>
            </a:r>
          </a:p>
          <a:p>
            <a:pPr lvl="1"/>
            <a:r>
              <a:rPr lang="en-US" dirty="0" smtClean="0"/>
              <a:t>Ensemble boost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Inter-Burst Time (IBT)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3" r="-214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7000" y="1174750"/>
            <a:ext cx="9017000" cy="52331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collector</a:t>
            </a:r>
          </a:p>
          <a:p>
            <a:pPr lvl="1"/>
            <a:r>
              <a:rPr lang="en-US" dirty="0" smtClean="0"/>
              <a:t>Modified </a:t>
            </a:r>
            <a:r>
              <a:rPr lang="en-US" i="1" dirty="0" err="1" smtClean="0">
                <a:solidFill>
                  <a:srgbClr val="3366FF"/>
                </a:solidFill>
              </a:rPr>
              <a:t>tcpdump</a:t>
            </a:r>
            <a:r>
              <a:rPr lang="en-US" i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cross-compiled for Android</a:t>
            </a:r>
          </a:p>
          <a:p>
            <a:pPr lvl="1"/>
            <a:r>
              <a:rPr lang="en-US" dirty="0" smtClean="0"/>
              <a:t>Collect traffic for prediction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&lt; 2%</a:t>
            </a:r>
            <a:r>
              <a:rPr lang="en-US" dirty="0" smtClean="0"/>
              <a:t> CPU overhead (energy overhead </a:t>
            </a:r>
            <a:r>
              <a:rPr lang="en-US" dirty="0" smtClean="0">
                <a:solidFill>
                  <a:srgbClr val="3366FF"/>
                </a:solidFill>
              </a:rPr>
              <a:t>&lt; 1%</a:t>
            </a:r>
            <a:r>
              <a:rPr lang="en-US" dirty="0" smtClean="0"/>
              <a:t> tail energy)</a:t>
            </a:r>
          </a:p>
          <a:p>
            <a:r>
              <a:rPr lang="en-US" dirty="0" smtClean="0"/>
              <a:t>IBT prediction framework</a:t>
            </a:r>
          </a:p>
          <a:p>
            <a:pPr lvl="1"/>
            <a:r>
              <a:rPr lang="en-US" dirty="0" err="1" smtClean="0"/>
              <a:t>Weka</a:t>
            </a:r>
            <a:r>
              <a:rPr lang="en-US" dirty="0" smtClean="0"/>
              <a:t> machine learning library ported to Android</a:t>
            </a:r>
          </a:p>
          <a:p>
            <a:pPr lvl="1"/>
            <a:r>
              <a:rPr lang="en-US" dirty="0" smtClean="0"/>
              <a:t>Average model building time </a:t>
            </a:r>
            <a:r>
              <a:rPr lang="en-US" dirty="0" smtClean="0">
                <a:solidFill>
                  <a:srgbClr val="3366FF"/>
                </a:solidFill>
              </a:rPr>
              <a:t>200ms</a:t>
            </a:r>
            <a:r>
              <a:rPr lang="en-US" dirty="0" smtClean="0"/>
              <a:t>, prediction time </a:t>
            </a:r>
            <a:r>
              <a:rPr lang="en-US" dirty="0" smtClean="0">
                <a:solidFill>
                  <a:srgbClr val="3366FF"/>
                </a:solidFill>
              </a:rPr>
              <a:t>0.1ms </a:t>
            </a:r>
            <a:r>
              <a:rPr lang="en-US" dirty="0" smtClean="0"/>
              <a:t>(</a:t>
            </a:r>
            <a:r>
              <a:rPr lang="en-US" dirty="0"/>
              <a:t>energy overhead </a:t>
            </a:r>
            <a:r>
              <a:rPr lang="en-US" dirty="0" smtClean="0">
                <a:solidFill>
                  <a:srgbClr val="3366FF"/>
                </a:solidFill>
              </a:rPr>
              <a:t>&lt; 1</a:t>
            </a:r>
            <a:r>
              <a:rPr lang="en-US" dirty="0">
                <a:solidFill>
                  <a:srgbClr val="3366FF"/>
                </a:solidFill>
              </a:rPr>
              <a:t>%</a:t>
            </a:r>
            <a:r>
              <a:rPr lang="en-US" dirty="0"/>
              <a:t> tail energy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Best accuracy for </a:t>
            </a:r>
            <a:r>
              <a:rPr lang="en-US" b="1" i="1" dirty="0" smtClean="0">
                <a:solidFill>
                  <a:srgbClr val="3366FF"/>
                </a:solidFill>
              </a:rPr>
              <a:t>all users</a:t>
            </a:r>
            <a:r>
              <a:rPr lang="en-US" dirty="0" smtClean="0">
                <a:solidFill>
                  <a:srgbClr val="000000"/>
                </a:solidFill>
              </a:rPr>
              <a:t> in the UMICH data set is </a:t>
            </a:r>
            <a:r>
              <a:rPr lang="en-US" dirty="0" smtClean="0">
                <a:solidFill>
                  <a:srgbClr val="3366FF"/>
                </a:solidFill>
              </a:rPr>
              <a:t>86%</a:t>
            </a:r>
          </a:p>
          <a:p>
            <a:r>
              <a:rPr lang="en-US" dirty="0" smtClean="0"/>
              <a:t>Fast Dormancy scheduler</a:t>
            </a:r>
          </a:p>
          <a:p>
            <a:pPr lvl="1"/>
            <a:r>
              <a:rPr lang="en-US" dirty="0" smtClean="0"/>
              <a:t>No known interface for invoking FD on Android</a:t>
            </a:r>
          </a:p>
          <a:p>
            <a:pPr lvl="1"/>
            <a:r>
              <a:rPr lang="en-US" dirty="0" smtClean="0"/>
              <a:t>FD is available and send dummy packet to </a:t>
            </a:r>
            <a:r>
              <a:rPr lang="en-US" b="1" dirty="0" smtClean="0">
                <a:solidFill>
                  <a:srgbClr val="FF0000"/>
                </a:solidFill>
              </a:rPr>
              <a:t>invoke “no-FD”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Optimizing network and power resource usage is important and yet unachieved</a:t>
            </a:r>
            <a:endParaRPr lang="en-US" dirty="0"/>
          </a:p>
          <a:p>
            <a:r>
              <a:rPr lang="en-US" dirty="0" smtClean="0"/>
              <a:t>MobiPerf</a:t>
            </a:r>
          </a:p>
          <a:p>
            <a:pPr lvl="1"/>
            <a:r>
              <a:rPr lang="en-US" dirty="0" smtClean="0"/>
              <a:t>A more general mobile measurement platform to better </a:t>
            </a:r>
            <a:r>
              <a:rPr lang="en-US" dirty="0"/>
              <a:t>benefit the </a:t>
            </a:r>
            <a:r>
              <a:rPr lang="en-US" dirty="0" smtClean="0"/>
              <a:t>research community in both the tool and the data</a:t>
            </a:r>
          </a:p>
          <a:p>
            <a:pPr lvl="1"/>
            <a:r>
              <a:rPr lang="en-US" dirty="0" smtClean="0"/>
              <a:t>Longitudinal study of the evolution of cellular networks</a:t>
            </a:r>
            <a:endParaRPr lang="en-US" dirty="0"/>
          </a:p>
          <a:p>
            <a:r>
              <a:rPr lang="en-US" dirty="0" smtClean="0"/>
              <a:t>RadioProphet</a:t>
            </a:r>
          </a:p>
          <a:p>
            <a:pPr lvl="1"/>
            <a:r>
              <a:rPr lang="en-US" dirty="0" smtClean="0"/>
              <a:t>To consider more TCP- and application-layer context to improve prediction accuracy</a:t>
            </a:r>
          </a:p>
          <a:p>
            <a:pPr lvl="1"/>
            <a:r>
              <a:rPr lang="en-US" dirty="0" smtClean="0"/>
              <a:t>Public deployment and OS integration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future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68" y="1351281"/>
            <a:ext cx="2608740" cy="409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330" y="1351281"/>
            <a:ext cx="2676807" cy="47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smtClean="0"/>
              <a:t>Measure 3G network performance from users’ devices</a:t>
            </a:r>
          </a:p>
          <a:p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iPhone OS, Android (Birjodh Tiwana) and Windows Mobile (Qiang Xu)</a:t>
            </a:r>
          </a:p>
          <a:p>
            <a:r>
              <a:rPr lang="en-US" dirty="0" smtClean="0"/>
              <a:t>Global deployment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60,000</a:t>
            </a:r>
            <a:r>
              <a:rPr lang="en-US" dirty="0" smtClean="0"/>
              <a:t>+ users, </a:t>
            </a:r>
            <a:r>
              <a:rPr lang="en-US" b="1" dirty="0" smtClean="0">
                <a:solidFill>
                  <a:srgbClr val="0000FF"/>
                </a:solidFill>
              </a:rPr>
              <a:t>140,000</a:t>
            </a:r>
            <a:r>
              <a:rPr lang="en-US" dirty="0" smtClean="0"/>
              <a:t>+ runs from 08/2009 to 04/2010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3GTest: Global 3G network performance measurement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3GTest collects representative results in many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" y="1422538"/>
            <a:ext cx="8673685" cy="5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69364</TotalTime>
  <Words>10552</Words>
  <Application>Microsoft Macintosh PowerPoint</Application>
  <PresentationFormat>On-screen Show (4:3)</PresentationFormat>
  <Paragraphs>1619</Paragraphs>
  <Slides>153</Slides>
  <Notes>109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Insights of 3G network performance</vt:lpstr>
      <vt:lpstr>LTE is new, requires exploration</vt:lpstr>
      <vt:lpstr>Downlink throughput</vt:lpstr>
      <vt:lpstr>Uplink throughput</vt:lpstr>
      <vt:lpstr>RTT</vt:lpstr>
      <vt:lpstr>Roadmap</vt:lpstr>
      <vt:lpstr>Smartphone web browsing is complicated</vt:lpstr>
      <vt:lpstr>Key challenges of web performance analysis</vt:lpstr>
      <vt:lpstr>How to isolate impact of individual factor?</vt:lpstr>
      <vt:lpstr>How to identify performance bottlenecks?</vt:lpstr>
      <vt:lpstr>Impact of concurrent TCP connections</vt:lpstr>
      <vt:lpstr>Compression improves performance</vt:lpstr>
      <vt:lpstr>Data URL scheme improves performance</vt:lpstr>
      <vt:lpstr>JavaScript execution comparison</vt:lpstr>
      <vt:lpstr>Web browsing breakdown</vt:lpstr>
      <vt:lpstr>Lessons from web browsing performance study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Comparing total energy of all user traces via simulation in LTE/3G/WiFi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Radio Resource Control (RRC)  state machine</vt:lpstr>
      <vt:lpstr>Fast dormancy</vt:lpstr>
      <vt:lpstr>Possible problem with the default Fast Dormancy</vt:lpstr>
      <vt:lpstr>RadioProphet: intelligently invoke FD</vt:lpstr>
      <vt:lpstr>RadioProphet: Intelligent Radio Resource Deallocation for Cellular Networks </vt:lpstr>
      <vt:lpstr>Inter-Burst Time (IBT) prediction</vt:lpstr>
      <vt:lpstr>Example feature selection – TCP flags</vt:lpstr>
      <vt:lpstr>Implementation</vt:lpstr>
      <vt:lpstr>Summary and future agenda</vt:lpstr>
      <vt:lpstr>Thank you! </vt:lpstr>
      <vt:lpstr>Backup slides</vt:lpstr>
      <vt:lpstr>3GTest: Global 3G network performance measurement</vt:lpstr>
      <vt:lpstr>3GTest collects representative results in many countries</vt:lpstr>
      <vt:lpstr>LTE Network characteristics</vt:lpstr>
      <vt:lpstr>LTE Network characteristics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TCP RTT comparison across carriers</vt:lpstr>
      <vt:lpstr>Retransmission rate comparison</vt:lpstr>
      <vt:lpstr>TCP retransmission rate comparison across carriers</vt:lpstr>
      <vt:lpstr>Ping to the first hop</vt:lpstr>
      <vt:lpstr>Ping to end server</vt:lpstr>
      <vt:lpstr>Time of day effect on network performance</vt:lpstr>
      <vt:lpstr>Simple website page load time break down</vt:lpstr>
      <vt:lpstr>Content-rich website page load time break down</vt:lpstr>
      <vt:lpstr>Observations of web browsing performance study</vt:lpstr>
      <vt:lpstr>JavaScript execution comparison (2012)</vt:lpstr>
      <vt:lpstr>App case study in LTE networks</vt:lpstr>
      <vt:lpstr>Implications for improving web browsing performance</vt:lpstr>
      <vt:lpstr>App case study in LTE networks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  <vt:lpstr>Screen-aware traffic optimization</vt:lpstr>
      <vt:lpstr>Case study: screen-aware fast dormancy</vt:lpstr>
      <vt:lpstr>Summary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2329</cp:revision>
  <dcterms:created xsi:type="dcterms:W3CDTF">2012-01-10T20:28:26Z</dcterms:created>
  <dcterms:modified xsi:type="dcterms:W3CDTF">2013-04-21T22:38:12Z</dcterms:modified>
</cp:coreProperties>
</file>